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2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6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2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7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0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9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4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5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1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8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79A12-0178-477E-9BBF-CE133996CC4B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9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 Medication Administration With Nursing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i="1" dirty="0" smtClean="0"/>
              <a:t>A Guide for Clinical </a:t>
            </a:r>
            <a:r>
              <a:rPr lang="en-US" sz="4000" i="1" dirty="0"/>
              <a:t>F</a:t>
            </a:r>
            <a:r>
              <a:rPr lang="en-US" sz="4000" i="1" dirty="0" smtClean="0"/>
              <a:t>aculty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1" y="4567953"/>
            <a:ext cx="1463040" cy="156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27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Goal: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Prevention of medication errors</a:t>
            </a:r>
          </a:p>
          <a:p>
            <a:r>
              <a:rPr lang="en-US" dirty="0" smtClean="0"/>
              <a:t>Instilling best practice habits in our students</a:t>
            </a:r>
          </a:p>
          <a:p>
            <a:r>
              <a:rPr lang="en-US" dirty="0" smtClean="0"/>
              <a:t>Consistency for students from rotation to rotation</a:t>
            </a:r>
          </a:p>
          <a:p>
            <a:r>
              <a:rPr lang="en-US" dirty="0" smtClean="0"/>
              <a:t>Guidance for clinical faculty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221" y="4470083"/>
            <a:ext cx="1463040" cy="156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47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Steps to Prevent Medication Errors: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Potter &amp; Perry</a:t>
            </a:r>
          </a:p>
          <a:p>
            <a:r>
              <a:rPr lang="en-US" dirty="0" smtClean="0"/>
              <a:t>Fundamentals of Nursing 9</a:t>
            </a:r>
            <a:r>
              <a:rPr lang="en-US" baseline="30000" dirty="0" smtClean="0"/>
              <a:t>th</a:t>
            </a:r>
            <a:r>
              <a:rPr lang="en-US" dirty="0" smtClean="0"/>
              <a:t> ed. (2017)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Prepare medication for only one patient at a time</a:t>
            </a:r>
          </a:p>
          <a:p>
            <a:r>
              <a:rPr lang="en-US" dirty="0" smtClean="0"/>
              <a:t>Follow the 6 Rights of medication administration</a:t>
            </a:r>
          </a:p>
          <a:p>
            <a:r>
              <a:rPr lang="en-US" dirty="0" smtClean="0"/>
              <a:t>Read each label </a:t>
            </a:r>
            <a:r>
              <a:rPr lang="en-US" sz="4000" b="1" dirty="0" smtClean="0">
                <a:solidFill>
                  <a:srgbClr val="FF0000"/>
                </a:solidFill>
              </a:rPr>
              <a:t>3 times </a:t>
            </a:r>
            <a:r>
              <a:rPr lang="en-US" dirty="0" smtClean="0"/>
              <a:t>(3 checks!) comparing to MAR</a:t>
            </a:r>
          </a:p>
          <a:p>
            <a:r>
              <a:rPr lang="en-US" dirty="0" smtClean="0"/>
              <a:t>Use at least </a:t>
            </a:r>
            <a:r>
              <a:rPr lang="en-US" sz="4000" b="1" dirty="0" smtClean="0">
                <a:solidFill>
                  <a:srgbClr val="FF0000"/>
                </a:solidFill>
              </a:rPr>
              <a:t>2 patient identifiers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(this is the students’ text)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Review patient allergies prior to administration</a:t>
            </a:r>
          </a:p>
          <a:p>
            <a:r>
              <a:rPr lang="en-US" dirty="0" smtClean="0"/>
              <a:t>Minimize interruptions, double check calculations, document as soon as given</a:t>
            </a:r>
          </a:p>
          <a:p>
            <a:r>
              <a:rPr lang="en-US" dirty="0" smtClean="0"/>
              <a:t>Provide proper patient education (Teach Me 3)</a:t>
            </a:r>
          </a:p>
          <a:p>
            <a:r>
              <a:rPr lang="en-US" b="1" dirty="0" smtClean="0"/>
              <a:t>ALWAYS follow agency policy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031" y="5037300"/>
            <a:ext cx="1463040" cy="156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4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Six Rights: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Right </a:t>
            </a:r>
            <a:r>
              <a:rPr lang="en-US" dirty="0" smtClean="0">
                <a:solidFill>
                  <a:srgbClr val="FF0000"/>
                </a:solidFill>
              </a:rPr>
              <a:t>Medication</a:t>
            </a:r>
          </a:p>
          <a:p>
            <a:r>
              <a:rPr lang="en-US" dirty="0" smtClean="0"/>
              <a:t>The Right </a:t>
            </a:r>
            <a:r>
              <a:rPr lang="en-US" dirty="0" smtClean="0">
                <a:solidFill>
                  <a:srgbClr val="FF0000"/>
                </a:solidFill>
              </a:rPr>
              <a:t>Dose</a:t>
            </a:r>
          </a:p>
          <a:p>
            <a:r>
              <a:rPr lang="en-US" dirty="0" smtClean="0"/>
              <a:t>The Right </a:t>
            </a:r>
            <a:r>
              <a:rPr lang="en-US" dirty="0" smtClean="0">
                <a:solidFill>
                  <a:srgbClr val="FF0000"/>
                </a:solidFill>
              </a:rPr>
              <a:t>Patient</a:t>
            </a:r>
          </a:p>
          <a:p>
            <a:r>
              <a:rPr lang="en-US" dirty="0" smtClean="0"/>
              <a:t>The Right </a:t>
            </a:r>
            <a:r>
              <a:rPr lang="en-US" dirty="0" smtClean="0">
                <a:solidFill>
                  <a:srgbClr val="FF0000"/>
                </a:solidFill>
              </a:rPr>
              <a:t>Route</a:t>
            </a:r>
          </a:p>
          <a:p>
            <a:r>
              <a:rPr lang="en-US" dirty="0" smtClean="0"/>
              <a:t>The Right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</a:p>
          <a:p>
            <a:r>
              <a:rPr lang="en-US" dirty="0" smtClean="0"/>
              <a:t>The Right </a:t>
            </a:r>
            <a:r>
              <a:rPr lang="en-US" dirty="0" smtClean="0">
                <a:solidFill>
                  <a:srgbClr val="FF0000"/>
                </a:solidFill>
              </a:rPr>
              <a:t>Documentation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60" y="4748057"/>
            <a:ext cx="1463040" cy="156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6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Responsibilities…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Responsibilities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Must be prepared…need to have medication administration worksheet in clinical packet complete</a:t>
            </a:r>
          </a:p>
          <a:p>
            <a:r>
              <a:rPr lang="en-US" dirty="0" smtClean="0"/>
              <a:t>Must perform proper assessment prior to and after administration</a:t>
            </a:r>
          </a:p>
          <a:p>
            <a:r>
              <a:rPr lang="en-US" dirty="0" smtClean="0"/>
              <a:t>If applicable, have calculations completed</a:t>
            </a:r>
          </a:p>
          <a:p>
            <a:r>
              <a:rPr lang="en-US" dirty="0" smtClean="0"/>
              <a:t>Do not administer or prepare without instructor present</a:t>
            </a:r>
          </a:p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Instructor Responsibilities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Assess student readiness </a:t>
            </a:r>
            <a:r>
              <a:rPr lang="en-US" dirty="0" smtClean="0"/>
              <a:t>by asking appropriate questions…you make the call if a student is not prepared</a:t>
            </a:r>
          </a:p>
          <a:p>
            <a:r>
              <a:rPr lang="en-US" dirty="0" smtClean="0"/>
              <a:t>Must be present with the student </a:t>
            </a:r>
            <a:r>
              <a:rPr lang="en-US" i="1" dirty="0" smtClean="0"/>
              <a:t>or </a:t>
            </a:r>
            <a:r>
              <a:rPr lang="en-US" dirty="0" smtClean="0"/>
              <a:t>assure that are accompanied by a licensed RN (if agency policy allows)</a:t>
            </a:r>
          </a:p>
          <a:p>
            <a:r>
              <a:rPr lang="en-US" dirty="0" smtClean="0"/>
              <a:t>Assure proper documentation occurred, cosign per agency policy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031" y="5037300"/>
            <a:ext cx="1463040" cy="156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9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544269"/>
              </p:ext>
            </p:extLst>
          </p:nvPr>
        </p:nvGraphicFramePr>
        <p:xfrm>
          <a:off x="855346" y="1163323"/>
          <a:ext cx="10515598" cy="5428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7529">
                  <a:extLst>
                    <a:ext uri="{9D8B030D-6E8A-4147-A177-3AD203B41FA5}">
                      <a16:colId xmlns:a16="http://schemas.microsoft.com/office/drawing/2014/main" val="4107989070"/>
                    </a:ext>
                  </a:extLst>
                </a:gridCol>
                <a:gridCol w="1434635">
                  <a:extLst>
                    <a:ext uri="{9D8B030D-6E8A-4147-A177-3AD203B41FA5}">
                      <a16:colId xmlns:a16="http://schemas.microsoft.com/office/drawing/2014/main" val="262347396"/>
                    </a:ext>
                  </a:extLst>
                </a:gridCol>
                <a:gridCol w="1597417">
                  <a:extLst>
                    <a:ext uri="{9D8B030D-6E8A-4147-A177-3AD203B41FA5}">
                      <a16:colId xmlns:a16="http://schemas.microsoft.com/office/drawing/2014/main" val="4062212453"/>
                    </a:ext>
                  </a:extLst>
                </a:gridCol>
                <a:gridCol w="1551114">
                  <a:extLst>
                    <a:ext uri="{9D8B030D-6E8A-4147-A177-3AD203B41FA5}">
                      <a16:colId xmlns:a16="http://schemas.microsoft.com/office/drawing/2014/main" val="1467359024"/>
                    </a:ext>
                  </a:extLst>
                </a:gridCol>
                <a:gridCol w="1428848">
                  <a:extLst>
                    <a:ext uri="{9D8B030D-6E8A-4147-A177-3AD203B41FA5}">
                      <a16:colId xmlns:a16="http://schemas.microsoft.com/office/drawing/2014/main" val="3677078820"/>
                    </a:ext>
                  </a:extLst>
                </a:gridCol>
                <a:gridCol w="1619120">
                  <a:extLst>
                    <a:ext uri="{9D8B030D-6E8A-4147-A177-3AD203B41FA5}">
                      <a16:colId xmlns:a16="http://schemas.microsoft.com/office/drawing/2014/main" val="768957644"/>
                    </a:ext>
                  </a:extLst>
                </a:gridCol>
                <a:gridCol w="1446935">
                  <a:extLst>
                    <a:ext uri="{9D8B030D-6E8A-4147-A177-3AD203B41FA5}">
                      <a16:colId xmlns:a16="http://schemas.microsoft.com/office/drawing/2014/main" val="1453977105"/>
                    </a:ext>
                  </a:extLst>
                </a:gridCol>
              </a:tblGrid>
              <a:tr h="8686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DRUG NAMES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Mechanism of action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Indications/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reason medication is ordered for your patient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Dose/route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Dosage range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Major side effects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Drug or diet interaction and contraindications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Client specific nursing implications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extLst>
                  <a:ext uri="{0D108BD9-81ED-4DB2-BD59-A6C34878D82A}">
                    <a16:rowId xmlns:a16="http://schemas.microsoft.com/office/drawing/2014/main" val="2288286791"/>
                  </a:ext>
                </a:extLst>
              </a:tr>
              <a:tr h="15200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chemeClr val="tx1"/>
                          </a:solidFill>
                          <a:effectLst/>
                        </a:rPr>
                        <a:t>Trade: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chemeClr val="tx1"/>
                          </a:solidFill>
                          <a:effectLst/>
                        </a:rPr>
                        <a:t>Generic: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chemeClr val="tx1"/>
                          </a:solidFill>
                          <a:effectLst/>
                        </a:rPr>
                        <a:t>Classification: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extLst>
                  <a:ext uri="{0D108BD9-81ED-4DB2-BD59-A6C34878D82A}">
                    <a16:rowId xmlns:a16="http://schemas.microsoft.com/office/drawing/2014/main" val="1259756492"/>
                  </a:ext>
                </a:extLst>
              </a:tr>
              <a:tr h="15200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chemeClr val="tx1"/>
                          </a:solidFill>
                          <a:effectLst/>
                        </a:rPr>
                        <a:t>Trade: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chemeClr val="tx1"/>
                          </a:solidFill>
                          <a:effectLst/>
                        </a:rPr>
                        <a:t>Generic: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chemeClr val="tx1"/>
                          </a:solidFill>
                          <a:effectLst/>
                        </a:rPr>
                        <a:t>Classification: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extLst>
                  <a:ext uri="{0D108BD9-81ED-4DB2-BD59-A6C34878D82A}">
                    <a16:rowId xmlns:a16="http://schemas.microsoft.com/office/drawing/2014/main" val="3885997615"/>
                  </a:ext>
                </a:extLst>
              </a:tr>
              <a:tr h="15200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chemeClr val="tx1"/>
                          </a:solidFill>
                          <a:effectLst/>
                        </a:rPr>
                        <a:t>Trade: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chemeClr val="tx1"/>
                          </a:solidFill>
                          <a:effectLst/>
                        </a:rPr>
                        <a:t>Generic: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chemeClr val="tx1"/>
                          </a:solidFill>
                          <a:effectLst/>
                        </a:rPr>
                        <a:t>Classification: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87" marR="54387" marT="0" marB="0"/>
                </a:tc>
                <a:extLst>
                  <a:ext uri="{0D108BD9-81ED-4DB2-BD59-A6C34878D82A}">
                    <a16:rowId xmlns:a16="http://schemas.microsoft.com/office/drawing/2014/main" val="200652001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18335" y="0"/>
            <a:ext cx="8389620" cy="117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Medication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Sheet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Prevent Errors:  Follow the 6 Rights, read label at least 3 times comparing against MAR before administration, use at least 2 patient identifiers, review patient’s allergies)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4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Additional Information…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When can students pass medications?</a:t>
            </a:r>
          </a:p>
          <a:p>
            <a:pPr marL="0" indent="0">
              <a:buNone/>
            </a:pPr>
            <a:r>
              <a:rPr lang="en-US" dirty="0" smtClean="0"/>
              <a:t>Fundamentals (SDO Program)</a:t>
            </a:r>
          </a:p>
          <a:p>
            <a:pPr marL="0" indent="0">
              <a:buNone/>
            </a:pPr>
            <a:r>
              <a:rPr lang="en-US" dirty="0" smtClean="0"/>
              <a:t>Medical Surgical Nursing I (Traditional Program)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IV/IVPB</a:t>
            </a:r>
          </a:p>
          <a:p>
            <a:pPr marL="0" indent="0">
              <a:buNone/>
            </a:pPr>
            <a:r>
              <a:rPr lang="en-US" dirty="0" smtClean="0"/>
              <a:t>IV starts and  </a:t>
            </a:r>
            <a:r>
              <a:rPr lang="en-US" dirty="0" smtClean="0"/>
              <a:t>IV push medication is </a:t>
            </a:r>
            <a:r>
              <a:rPr lang="en-US" b="1" dirty="0" smtClean="0"/>
              <a:t>agency policy </a:t>
            </a:r>
            <a:r>
              <a:rPr lang="en-US" b="1" dirty="0" smtClean="0"/>
              <a:t>driven; </a:t>
            </a:r>
            <a:r>
              <a:rPr lang="en-US" dirty="0" smtClean="0"/>
              <a:t>you will need to verify the policy at </a:t>
            </a:r>
            <a:r>
              <a:rPr lang="en-US" smtClean="0"/>
              <a:t>your site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Students do not manage IV drip medications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Skills Check Lists which reflect how our students are taught and how we want instructors to practice are located on the MSON Clinical Faculty Knowledge site</a:t>
            </a:r>
          </a:p>
          <a:p>
            <a:r>
              <a:rPr lang="en-US" dirty="0" smtClean="0"/>
              <a:t>Oral</a:t>
            </a:r>
          </a:p>
          <a:p>
            <a:r>
              <a:rPr lang="en-US" dirty="0" smtClean="0"/>
              <a:t>Optic</a:t>
            </a:r>
          </a:p>
          <a:p>
            <a:r>
              <a:rPr lang="en-US" dirty="0" err="1" smtClean="0"/>
              <a:t>Otic</a:t>
            </a:r>
            <a:endParaRPr lang="en-US" dirty="0" smtClean="0"/>
          </a:p>
          <a:p>
            <a:r>
              <a:rPr lang="en-US" dirty="0" err="1" smtClean="0"/>
              <a:t>Opthalmic</a:t>
            </a:r>
            <a:endParaRPr lang="en-US" dirty="0" smtClean="0"/>
          </a:p>
          <a:p>
            <a:r>
              <a:rPr lang="en-US" dirty="0" smtClean="0"/>
              <a:t>IM</a:t>
            </a:r>
          </a:p>
          <a:p>
            <a:r>
              <a:rPr lang="en-US" dirty="0" smtClean="0"/>
              <a:t>Subcutaneous</a:t>
            </a:r>
          </a:p>
          <a:p>
            <a:r>
              <a:rPr lang="en-US" dirty="0" smtClean="0"/>
              <a:t>IV/IVPB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01" y="4748057"/>
            <a:ext cx="1463040" cy="156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87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there is an error…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proper agency documentation</a:t>
            </a:r>
          </a:p>
          <a:p>
            <a:r>
              <a:rPr lang="en-US" dirty="0" smtClean="0"/>
              <a:t>Do all appropriate patient assessment</a:t>
            </a:r>
          </a:p>
          <a:p>
            <a:r>
              <a:rPr lang="en-US" dirty="0" smtClean="0"/>
              <a:t>Notify Clinical Education Manager</a:t>
            </a:r>
          </a:p>
          <a:p>
            <a:r>
              <a:rPr lang="en-US" dirty="0" smtClean="0"/>
              <a:t>Complete UDM Medication Variance Form (located on MSON Clinical Faculty Knowledge site)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01" y="4748057"/>
            <a:ext cx="1463040" cy="156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10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Scenarios…something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unprepared student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over confident student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high anxiety student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dirty="0" smtClean="0"/>
              <a:t>Advice and interventions for clinical instructors in these situations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01" y="4748057"/>
            <a:ext cx="1463040" cy="156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92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449</Words>
  <Application>Microsoft Office PowerPoint</Application>
  <PresentationFormat>Widescreen</PresentationFormat>
  <Paragraphs>126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Safe Medication Administration With Nursing Students</vt:lpstr>
      <vt:lpstr>The Goal:</vt:lpstr>
      <vt:lpstr>Steps to Prevent Medication Errors:</vt:lpstr>
      <vt:lpstr>The Six Rights:</vt:lpstr>
      <vt:lpstr>Responsibilities…</vt:lpstr>
      <vt:lpstr>PowerPoint Presentation</vt:lpstr>
      <vt:lpstr>Additional Information…</vt:lpstr>
      <vt:lpstr>If there is an error…</vt:lpstr>
      <vt:lpstr>Scenarios…something to think about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Shari L. Lambert</dc:creator>
  <cp:lastModifiedBy>Shari L. Lambert</cp:lastModifiedBy>
  <cp:revision>9</cp:revision>
  <dcterms:created xsi:type="dcterms:W3CDTF">2018-07-26T14:07:34Z</dcterms:created>
  <dcterms:modified xsi:type="dcterms:W3CDTF">2018-07-27T12:40:08Z</dcterms:modified>
</cp:coreProperties>
</file>