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1" r:id="rId4"/>
    <p:sldId id="275" r:id="rId5"/>
    <p:sldId id="269" r:id="rId6"/>
    <p:sldId id="265" r:id="rId7"/>
    <p:sldId id="294" r:id="rId8"/>
    <p:sldId id="293" r:id="rId9"/>
    <p:sldId id="266" r:id="rId10"/>
    <p:sldId id="267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-104" y="-1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6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7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9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8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9A12-0178-477E-9BBF-CE133996CC4B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CE28-22DF-415E-9A33-82B9136F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healthprofessions.udmercy.edu/about/pph.php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chigancenterfornursing.org/education/preceptor-tool-kit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chigancenterfornursing.org/initiatives/statewide-initiatives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Preceptor Training for </a:t>
            </a:r>
            <a:br>
              <a:rPr lang="en-US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University of Detroit Mercy</a:t>
            </a:r>
            <a:endParaRPr lang="en-US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i="1" dirty="0" smtClean="0">
                <a:solidFill>
                  <a:schemeClr val="bg1"/>
                </a:solidFill>
              </a:rPr>
              <a:t>A Guide for Our Partners in Education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7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786" y="788276"/>
            <a:ext cx="97115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6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Demonstrate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All of us have difficulty grasping a concept or two. Give the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preceptee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resources illustrating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hard-to-grasp concepts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7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available for questions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8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Remember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you are ultimately responsible for the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preceptee’s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patient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(s).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9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Recall, you were once in the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preceptee’s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shoes. What is now second nature to you is new to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the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preceptee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10. Practice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PATIENCE at all times. This is the key concept of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precepting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It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takes time and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energy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teach.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3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University Resources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240713"/>
          </a:xfrm>
        </p:spPr>
        <p:txBody>
          <a:bodyPr/>
          <a:lstStyle/>
          <a:p>
            <a:r>
              <a:rPr lang="en-US" dirty="0" smtClean="0">
                <a:hlinkClick r:id="rId2" tooltip="http://healthprofessions.udmercy.edu/about/pph.php&#10;Ctrl+Click or tap to follow the link"/>
              </a:rPr>
              <a:t>http</a:t>
            </a:r>
            <a:r>
              <a:rPr lang="en-US" dirty="0">
                <a:hlinkClick r:id="rId2" tooltip="http://healthprofessions.udmercy.edu/about/pph.php&#10;Ctrl+Click or tap to follow the link"/>
              </a:rPr>
              <a:t>://healthprofessions.udmercy.edu/about/pph.php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syllabus</a:t>
            </a:r>
          </a:p>
          <a:p>
            <a:r>
              <a:rPr lang="en-US" dirty="0" smtClean="0"/>
              <a:t>Connecting NCLEX to Clinical</a:t>
            </a:r>
          </a:p>
          <a:p>
            <a:r>
              <a:rPr lang="en-US" dirty="0" smtClean="0"/>
              <a:t>Medication passing expectations</a:t>
            </a:r>
          </a:p>
          <a:p>
            <a:r>
              <a:rPr lang="en-US" dirty="0" smtClean="0"/>
              <a:t>Undergraduate Nursing Handbook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Access the above course resources via this link.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95" y="1746311"/>
            <a:ext cx="3141156" cy="39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5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First and foremost…Thank you!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Preceptors (YOU!) </a:t>
            </a:r>
            <a:r>
              <a:rPr lang="en-US" b="1" dirty="0"/>
              <a:t>are Critical</a:t>
            </a:r>
            <a:endParaRPr lang="en-US" dirty="0"/>
          </a:p>
          <a:p>
            <a:pPr lvl="0"/>
            <a:r>
              <a:rPr lang="en-US" dirty="0"/>
              <a:t>Mentoring is magical!</a:t>
            </a:r>
          </a:p>
          <a:p>
            <a:pPr lvl="0"/>
            <a:r>
              <a:rPr lang="en-US" dirty="0"/>
              <a:t>Nurturing results in </a:t>
            </a:r>
            <a:r>
              <a:rPr lang="en-US" dirty="0" smtClean="0"/>
              <a:t>growth…</a:t>
            </a:r>
            <a:endParaRPr lang="en-US" dirty="0"/>
          </a:p>
          <a:p>
            <a:pPr lvl="0"/>
            <a:r>
              <a:rPr lang="en-US" dirty="0"/>
              <a:t>As a role model, you are growing someone to carry on your legacy. You can make it a positive one for you, the </a:t>
            </a:r>
            <a:r>
              <a:rPr lang="en-US" dirty="0" smtClean="0"/>
              <a:t>student, </a:t>
            </a:r>
            <a:r>
              <a:rPr lang="en-US" dirty="0"/>
              <a:t>the patients and the nursing profession.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We recognize this a commitment and we are appreciative –</a:t>
            </a:r>
          </a:p>
          <a:p>
            <a:pPr marL="0" indent="0">
              <a:buNone/>
            </a:pPr>
            <a:r>
              <a:rPr lang="en-US" i="1" dirty="0" smtClean="0"/>
              <a:t>Educating future nurses could not be done without you.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119" y="4482507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mission…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53" y="1494170"/>
            <a:ext cx="3141156" cy="3962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5421" y="1751618"/>
            <a:ext cx="98587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Baskerville-Italic"/>
              </a:rPr>
              <a:t>University of Detroit Mercy,</a:t>
            </a:r>
          </a:p>
          <a:p>
            <a:r>
              <a:rPr lang="en-US" sz="2400" i="1" dirty="0">
                <a:latin typeface="Baskerville-Italic"/>
              </a:rPr>
              <a:t>a Catholic university in the</a:t>
            </a:r>
          </a:p>
          <a:p>
            <a:r>
              <a:rPr lang="en-US" sz="2400" i="1" dirty="0">
                <a:latin typeface="Baskerville-Italic"/>
              </a:rPr>
              <a:t>Jesuit and Mercy traditions,</a:t>
            </a:r>
          </a:p>
          <a:p>
            <a:r>
              <a:rPr lang="en-US" sz="2400" i="1" dirty="0">
                <a:latin typeface="Baskerville-Italic"/>
              </a:rPr>
              <a:t>exists to provide excellent</a:t>
            </a:r>
          </a:p>
          <a:p>
            <a:r>
              <a:rPr lang="en-US" sz="2400" i="1" dirty="0">
                <a:latin typeface="Baskerville-Italic"/>
              </a:rPr>
              <a:t>student-centered undergraduate</a:t>
            </a:r>
          </a:p>
          <a:p>
            <a:r>
              <a:rPr lang="en-US" sz="2400" i="1" dirty="0">
                <a:latin typeface="Baskerville-Italic"/>
              </a:rPr>
              <a:t>and graduate education</a:t>
            </a:r>
          </a:p>
          <a:p>
            <a:r>
              <a:rPr lang="en-US" sz="2400" i="1" dirty="0">
                <a:latin typeface="Baskerville-Italic"/>
              </a:rPr>
              <a:t>in an urban context.</a:t>
            </a:r>
          </a:p>
          <a:p>
            <a:r>
              <a:rPr lang="en-US" sz="2400" i="1" dirty="0">
                <a:latin typeface="Baskerville-Italic"/>
              </a:rPr>
              <a:t>A Detroit Mercy education seeks</a:t>
            </a:r>
          </a:p>
          <a:p>
            <a:r>
              <a:rPr lang="en-US" sz="2400" i="1" dirty="0">
                <a:latin typeface="Baskerville-Italic"/>
              </a:rPr>
              <a:t>to integrate the intellectual,</a:t>
            </a:r>
          </a:p>
          <a:p>
            <a:r>
              <a:rPr lang="en-US" sz="2400" i="1" dirty="0">
                <a:latin typeface="Baskerville-Italic"/>
              </a:rPr>
              <a:t>spiritual, ethical and social</a:t>
            </a:r>
          </a:p>
          <a:p>
            <a:r>
              <a:rPr lang="en-US" sz="2400" i="1" dirty="0">
                <a:latin typeface="Baskerville-Italic"/>
              </a:rPr>
              <a:t>development of our students.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7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Success as a Preceptor…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that mentoring students is critical to our profession, we wish to provide you with the information and resources you need to be successful in this role  </a:t>
            </a:r>
          </a:p>
          <a:p>
            <a:endParaRPr lang="en-US" dirty="0"/>
          </a:p>
          <a:p>
            <a:r>
              <a:rPr lang="en-US" dirty="0" smtClean="0"/>
              <a:t>Please do not hesitate to contact us if you have suggestions for improvements or need any additional information.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2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Objectives…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an awareness of the Detroit Mercy mission</a:t>
            </a:r>
          </a:p>
          <a:p>
            <a:r>
              <a:rPr lang="en-US" dirty="0" smtClean="0"/>
              <a:t>Provide a positive educational experience for our students</a:t>
            </a:r>
          </a:p>
          <a:p>
            <a:r>
              <a:rPr lang="en-US" dirty="0" smtClean="0"/>
              <a:t>Utilize all available resources provided to enhance preceptor role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5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Role…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096" y="137906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will wear many hats: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Educator</a:t>
            </a:r>
          </a:p>
          <a:p>
            <a:pPr lvl="1"/>
            <a:r>
              <a:rPr lang="en-US" dirty="0" smtClean="0"/>
              <a:t>Role Model</a:t>
            </a:r>
          </a:p>
          <a:p>
            <a:pPr lvl="1"/>
            <a:r>
              <a:rPr lang="en-US" dirty="0" smtClean="0"/>
              <a:t>Protector</a:t>
            </a:r>
          </a:p>
          <a:p>
            <a:pPr lvl="1"/>
            <a:r>
              <a:rPr lang="en-US" dirty="0" smtClean="0"/>
              <a:t>Evaluator</a:t>
            </a:r>
          </a:p>
          <a:p>
            <a:pPr lvl="1"/>
            <a:r>
              <a:rPr lang="en-US" dirty="0" smtClean="0"/>
              <a:t>Socializer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953" y="747089"/>
            <a:ext cx="3022502" cy="1555531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6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Education Resource for Preceptors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www.michigancenterfornursing.org/education/preceptor-tool-kit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Content includes:</a:t>
            </a:r>
          </a:p>
          <a:p>
            <a:pPr lvl="2"/>
            <a:r>
              <a:rPr lang="en-US" dirty="0" smtClean="0"/>
              <a:t>Overview of the preceptor role</a:t>
            </a:r>
          </a:p>
          <a:p>
            <a:pPr lvl="2"/>
            <a:r>
              <a:rPr lang="en-US" dirty="0" smtClean="0"/>
              <a:t>Identifying the learning needs of the student</a:t>
            </a:r>
          </a:p>
          <a:p>
            <a:pPr lvl="2"/>
            <a:r>
              <a:rPr lang="en-US" dirty="0" smtClean="0"/>
              <a:t>Workplace socialization</a:t>
            </a:r>
          </a:p>
          <a:p>
            <a:pPr lvl="2"/>
            <a:r>
              <a:rPr lang="en-US" dirty="0" smtClean="0"/>
              <a:t>Emotional intelligence</a:t>
            </a:r>
          </a:p>
          <a:p>
            <a:pPr lvl="2"/>
            <a:r>
              <a:rPr lang="en-US" dirty="0" smtClean="0"/>
              <a:t>Conflict resolution</a:t>
            </a:r>
          </a:p>
          <a:p>
            <a:pPr lvl="2"/>
            <a:r>
              <a:rPr lang="en-US" dirty="0" smtClean="0"/>
              <a:t>Evaluation and feedback</a:t>
            </a:r>
          </a:p>
          <a:p>
            <a:pPr lvl="2"/>
            <a:r>
              <a:rPr lang="en-US" dirty="0" smtClean="0"/>
              <a:t>Human resource considerations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4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Education Resources for Clinical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Thank you for your commitment to nursing education.  </a:t>
            </a:r>
            <a:r>
              <a:rPr lang="en-US" dirty="0" smtClean="0"/>
              <a:t>The following free resource is </a:t>
            </a:r>
            <a:r>
              <a:rPr lang="en-US" dirty="0"/>
              <a:t>available on-line through the Michigan Center for Nursing: 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www.michigancenterfornursing.org/initiatives/statewide-initiatives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a registration process which takes less than five minutes to complete.  Once you have access,  there is an Academy for Nursing - Clinical Faculty area with invaluable information (follow links "Expanding Education" to "Faculty and Preceptor Tool Kits" to "View Faculty Tool Kits"). </a:t>
            </a:r>
          </a:p>
          <a:p>
            <a:pPr marL="0" indent="0">
              <a:buNone/>
            </a:pPr>
            <a:r>
              <a:rPr lang="en-US" dirty="0" smtClean="0"/>
              <a:t>Content </a:t>
            </a:r>
            <a:r>
              <a:rPr lang="en-US" dirty="0"/>
              <a:t>included is very relevant to what you do as clinical instructors and includes the following topics:</a:t>
            </a:r>
          </a:p>
          <a:p>
            <a:r>
              <a:rPr lang="en-US" dirty="0"/>
              <a:t>1.  What is the Context for Curricular Design and Clinical Education</a:t>
            </a:r>
          </a:p>
          <a:p>
            <a:r>
              <a:rPr lang="en-US" dirty="0"/>
              <a:t>2.  Legal Issues in Clinical Education</a:t>
            </a:r>
          </a:p>
          <a:p>
            <a:r>
              <a:rPr lang="en-US" dirty="0"/>
              <a:t>3.  Student Learning in the Clinical Setting</a:t>
            </a:r>
          </a:p>
          <a:p>
            <a:r>
              <a:rPr lang="en-US" dirty="0"/>
              <a:t>4.  Clinical Evaluation:  Concepts and Processes</a:t>
            </a:r>
          </a:p>
          <a:p>
            <a:r>
              <a:rPr lang="en-US" dirty="0"/>
              <a:t>5.  Clinical Evaluation Tools</a:t>
            </a:r>
          </a:p>
          <a:p>
            <a:r>
              <a:rPr lang="en-US" dirty="0"/>
              <a:t>6.  Multiple Roles - From Staff to Teacher</a:t>
            </a:r>
          </a:p>
          <a:p>
            <a:r>
              <a:rPr lang="en-US" dirty="0"/>
              <a:t>7.  Conducting Pre-Clinical and Post-Clinical Conferences</a:t>
            </a:r>
          </a:p>
          <a:p>
            <a:r>
              <a:rPr lang="en-US" dirty="0"/>
              <a:t>8.  Dealing With Difficult Students</a:t>
            </a:r>
          </a:p>
          <a:p>
            <a:r>
              <a:rPr lang="en-US" dirty="0"/>
              <a:t>9.  Creating a Positive Learning Environment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1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7766" y="1085130"/>
            <a:ext cx="10068911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 Tips for Effective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Precepting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(Davila, 2006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preceptees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within reason, go at their own pace. NEVER force them to take a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patient load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if they are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not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ready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Explain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what you are doing at all times. Do not assume that your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preceptee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learned it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school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or has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already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performed the task.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hard as it might be, let the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preceptee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perform the task.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 certain it falls within your institution’s guidelines for allowable by nursing students.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Never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correct your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preceptee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front of the patient,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or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 condescending manner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Communication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key. Ask how they are doing, if they need help or what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needs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further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explaining.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43" y="4622585"/>
            <a:ext cx="1463040" cy="18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0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550</Words>
  <Application>Microsoft Macintosh PowerPoint</Application>
  <PresentationFormat>Custom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Preceptor Training for  University of Detroit Mercy</vt:lpstr>
      <vt:lpstr>First and foremost…Thank you!</vt:lpstr>
      <vt:lpstr>Our mission…</vt:lpstr>
      <vt:lpstr>Your Success as a Preceptor…</vt:lpstr>
      <vt:lpstr>Objectives…</vt:lpstr>
      <vt:lpstr>Overview of Role…</vt:lpstr>
      <vt:lpstr>Education Resource for Preceptors</vt:lpstr>
      <vt:lpstr>Education Resources for Clinical Instruction</vt:lpstr>
      <vt:lpstr>PowerPoint Presentation</vt:lpstr>
      <vt:lpstr>PowerPoint Presentation</vt:lpstr>
      <vt:lpstr>University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Shari L. Lambert</dc:creator>
  <cp:lastModifiedBy>Timmy Nelson</cp:lastModifiedBy>
  <cp:revision>68</cp:revision>
  <dcterms:created xsi:type="dcterms:W3CDTF">2018-07-26T14:07:34Z</dcterms:created>
  <dcterms:modified xsi:type="dcterms:W3CDTF">2019-01-25T16:51:36Z</dcterms:modified>
</cp:coreProperties>
</file>